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  <p:sldMasterId id="214748367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Lato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LatoLight-bold.fntdata"/><Relationship Id="rId21" Type="http://schemas.openxmlformats.org/officeDocument/2006/relationships/font" Target="fonts/LatoLight-regular.fntdata"/><Relationship Id="rId24" Type="http://schemas.openxmlformats.org/officeDocument/2006/relationships/font" Target="fonts/LatoLight-boldItalic.fntdata"/><Relationship Id="rId23" Type="http://schemas.openxmlformats.org/officeDocument/2006/relationships/font" Target="fonts/Lat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6.xml"/><Relationship Id="rId17" Type="http://schemas.openxmlformats.org/officeDocument/2006/relationships/font" Target="fonts/Poppins-regular.fntdata"/><Relationship Id="rId16" Type="http://schemas.openxmlformats.org/officeDocument/2006/relationships/font" Target="fonts/PTSansNarrow-bold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281484a3a_2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0281484a3a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d351a37cc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Today’s topic is limiting caffeine, alcohol, and screen time.</a:t>
            </a:r>
            <a:endParaRPr/>
          </a:p>
        </p:txBody>
      </p:sp>
      <p:sp>
        <p:nvSpPr>
          <p:cNvPr id="130" name="Google Shape;130;g2dd351a37cc_1_69:notes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281484a3a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0281484a3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Would anyone like to share their experiences or offer tips to the group on today’s topic?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d351a37cc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dd351a37cc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Would anyone like to share their experiences or offer tips to the group on today’s topic?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d351a37cc_3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dd351a37cc_3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 time we will review limiting caffeine, alcohol, and screen time and talk about exercise and diet.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5bbd0b45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5bbd0b45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5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2" name="Google Shape;62;p15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63" name="Google Shape;63;p15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15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5" name="Google Shape;65;p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6" name="Google Shape;66;p15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15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8" name="Google Shape;68;p1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"/>
              <a:buNone/>
              <a:defRPr b="1" i="0" sz="3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5"/>
          <p:cNvSpPr txBox="1"/>
          <p:nvPr/>
        </p:nvSpPr>
        <p:spPr>
          <a:xfrm>
            <a:off x="8314044" y="247869"/>
            <a:ext cx="310382" cy="19620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"/>
              <a:buNone/>
              <a:defRPr b="1" i="0" sz="3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of a beautiful  chain of lush tropical islands from an aerial view" id="125" name="Google Shape;1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2234" y="-817756"/>
            <a:ext cx="9526452" cy="636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>
            <p:ph type="title"/>
          </p:nvPr>
        </p:nvSpPr>
        <p:spPr>
          <a:xfrm>
            <a:off x="252700" y="39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1212"/>
              <a:buNone/>
            </a:pPr>
            <a:r>
              <a:rPr lang="en">
                <a:solidFill>
                  <a:schemeClr val="lt1"/>
                </a:solidFill>
              </a:rPr>
              <a:t>Cottage Physician Wellness Task Force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3330508" y="3886133"/>
            <a:ext cx="5501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en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1" lang="en" sz="13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Chair, James G. Brewer, M.D.</a:t>
            </a:r>
            <a:endParaRPr b="0" i="1" sz="135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1" lang="en" sz="1350">
                <a:solidFill>
                  <a:srgbClr val="A5A5A5"/>
                </a:solidFill>
              </a:rPr>
              <a:t>Vice Chair, Anne Rodriguez, M.D.</a:t>
            </a:r>
            <a:endParaRPr i="1" sz="1350">
              <a:solidFill>
                <a:srgbClr val="A5A5A5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1" lang="en" sz="13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Catherine Ekwa-Ekoko, M.D.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1" lang="en" sz="13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Alexandra Eidelwein, M.D.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/>
          <p:nvPr/>
        </p:nvSpPr>
        <p:spPr>
          <a:xfrm>
            <a:off x="3823202" y="2924717"/>
            <a:ext cx="1744685" cy="1932939"/>
          </a:xfrm>
          <a:custGeom>
            <a:rect b="b" l="l" r="r" t="t"/>
            <a:pathLst>
              <a:path extrusionOk="0" h="21456" w="21600">
                <a:moveTo>
                  <a:pt x="15721" y="0"/>
                </a:moveTo>
                <a:cubicBezTo>
                  <a:pt x="16544" y="627"/>
                  <a:pt x="17484" y="1119"/>
                  <a:pt x="18499" y="1451"/>
                </a:cubicBezTo>
                <a:cubicBezTo>
                  <a:pt x="19493" y="1776"/>
                  <a:pt x="20542" y="1944"/>
                  <a:pt x="21600" y="1946"/>
                </a:cubicBezTo>
                <a:cubicBezTo>
                  <a:pt x="19837" y="2004"/>
                  <a:pt x="18237" y="2884"/>
                  <a:pt x="17381" y="4267"/>
                </a:cubicBezTo>
                <a:cubicBezTo>
                  <a:pt x="16541" y="5625"/>
                  <a:pt x="16540" y="7274"/>
                  <a:pt x="17378" y="8633"/>
                </a:cubicBezTo>
                <a:cubicBezTo>
                  <a:pt x="19181" y="11312"/>
                  <a:pt x="19102" y="14404"/>
                  <a:pt x="17662" y="16878"/>
                </a:cubicBezTo>
                <a:cubicBezTo>
                  <a:pt x="16216" y="19361"/>
                  <a:pt x="13422" y="21187"/>
                  <a:pt x="9922" y="21431"/>
                </a:cubicBezTo>
                <a:cubicBezTo>
                  <a:pt x="7498" y="21600"/>
                  <a:pt x="5213" y="20898"/>
                  <a:pt x="3437" y="19632"/>
                </a:cubicBezTo>
                <a:cubicBezTo>
                  <a:pt x="1682" y="18380"/>
                  <a:pt x="417" y="16571"/>
                  <a:pt x="0" y="14450"/>
                </a:cubicBezTo>
                <a:cubicBezTo>
                  <a:pt x="1012" y="14085"/>
                  <a:pt x="1953" y="13579"/>
                  <a:pt x="2788" y="12950"/>
                </a:cubicBezTo>
                <a:cubicBezTo>
                  <a:pt x="3638" y="12309"/>
                  <a:pt x="4367" y="11549"/>
                  <a:pt x="4947" y="10699"/>
                </a:cubicBezTo>
                <a:cubicBezTo>
                  <a:pt x="3681" y="12619"/>
                  <a:pt x="4204" y="14718"/>
                  <a:pt x="5631" y="16063"/>
                </a:cubicBezTo>
                <a:cubicBezTo>
                  <a:pt x="7045" y="17396"/>
                  <a:pt x="9321" y="17969"/>
                  <a:pt x="11553" y="17006"/>
                </a:cubicBezTo>
                <a:cubicBezTo>
                  <a:pt x="12890" y="16430"/>
                  <a:pt x="13745" y="15367"/>
                  <a:pt x="14099" y="14200"/>
                </a:cubicBezTo>
                <a:cubicBezTo>
                  <a:pt x="14445" y="13057"/>
                  <a:pt x="14318" y="11793"/>
                  <a:pt x="13606" y="10663"/>
                </a:cubicBezTo>
                <a:cubicBezTo>
                  <a:pt x="12452" y="8863"/>
                  <a:pt x="12079" y="6745"/>
                  <a:pt x="12558" y="4714"/>
                </a:cubicBezTo>
                <a:cubicBezTo>
                  <a:pt x="12992" y="2869"/>
                  <a:pt x="14107" y="1209"/>
                  <a:pt x="157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31"/>
          <p:cNvSpPr/>
          <p:nvPr/>
        </p:nvSpPr>
        <p:spPr>
          <a:xfrm>
            <a:off x="3567579" y="994437"/>
            <a:ext cx="1754977" cy="1930605"/>
          </a:xfrm>
          <a:custGeom>
            <a:rect b="b" l="l" r="r" t="t"/>
            <a:pathLst>
              <a:path extrusionOk="0" h="21231" w="21600">
                <a:moveTo>
                  <a:pt x="5992" y="21231"/>
                </a:moveTo>
                <a:cubicBezTo>
                  <a:pt x="5137" y="20591"/>
                  <a:pt x="4161" y="20093"/>
                  <a:pt x="3110" y="19761"/>
                </a:cubicBezTo>
                <a:cubicBezTo>
                  <a:pt x="2111" y="19445"/>
                  <a:pt x="1060" y="19283"/>
                  <a:pt x="0" y="19282"/>
                </a:cubicBezTo>
                <a:cubicBezTo>
                  <a:pt x="1818" y="19267"/>
                  <a:pt x="3483" y="18368"/>
                  <a:pt x="4344" y="16938"/>
                </a:cubicBezTo>
                <a:cubicBezTo>
                  <a:pt x="5176" y="15556"/>
                  <a:pt x="5131" y="13885"/>
                  <a:pt x="4225" y="12541"/>
                </a:cubicBezTo>
                <a:cubicBezTo>
                  <a:pt x="1242" y="7834"/>
                  <a:pt x="3942" y="1870"/>
                  <a:pt x="9749" y="341"/>
                </a:cubicBezTo>
                <a:cubicBezTo>
                  <a:pt x="12447" y="-369"/>
                  <a:pt x="15187" y="69"/>
                  <a:pt x="17364" y="1299"/>
                </a:cubicBezTo>
                <a:cubicBezTo>
                  <a:pt x="19523" y="2518"/>
                  <a:pt x="21129" y="4517"/>
                  <a:pt x="21600" y="6970"/>
                </a:cubicBezTo>
                <a:cubicBezTo>
                  <a:pt x="20606" y="7284"/>
                  <a:pt x="19680" y="7750"/>
                  <a:pt x="18864" y="8346"/>
                </a:cubicBezTo>
                <a:cubicBezTo>
                  <a:pt x="18010" y="8969"/>
                  <a:pt x="17290" y="9726"/>
                  <a:pt x="16738" y="10578"/>
                </a:cubicBezTo>
                <a:cubicBezTo>
                  <a:pt x="17655" y="9092"/>
                  <a:pt x="17520" y="7441"/>
                  <a:pt x="16685" y="6154"/>
                </a:cubicBezTo>
                <a:cubicBezTo>
                  <a:pt x="15848" y="4864"/>
                  <a:pt x="14306" y="3936"/>
                  <a:pt x="12403" y="3925"/>
                </a:cubicBezTo>
                <a:cubicBezTo>
                  <a:pt x="8403" y="3901"/>
                  <a:pt x="5978" y="7861"/>
                  <a:pt x="8156" y="10858"/>
                </a:cubicBezTo>
                <a:cubicBezTo>
                  <a:pt x="9147" y="12465"/>
                  <a:pt x="9514" y="14319"/>
                  <a:pt x="9201" y="16132"/>
                </a:cubicBezTo>
                <a:cubicBezTo>
                  <a:pt x="8857" y="18122"/>
                  <a:pt x="7716" y="19934"/>
                  <a:pt x="5992" y="212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31"/>
          <p:cNvSpPr/>
          <p:nvPr/>
        </p:nvSpPr>
        <p:spPr>
          <a:xfrm>
            <a:off x="4224645" y="1581827"/>
            <a:ext cx="2120872" cy="1344219"/>
          </a:xfrm>
          <a:custGeom>
            <a:rect b="b" l="l" r="r" t="t"/>
            <a:pathLst>
              <a:path extrusionOk="0" h="21523" w="21422">
                <a:moveTo>
                  <a:pt x="0" y="6232"/>
                </a:moveTo>
                <a:cubicBezTo>
                  <a:pt x="852" y="8365"/>
                  <a:pt x="2395" y="9541"/>
                  <a:pt x="3977" y="9264"/>
                </a:cubicBezTo>
                <a:cubicBezTo>
                  <a:pt x="5363" y="9021"/>
                  <a:pt x="6578" y="7682"/>
                  <a:pt x="7205" y="5707"/>
                </a:cubicBezTo>
                <a:cubicBezTo>
                  <a:pt x="8664" y="2005"/>
                  <a:pt x="11089" y="81"/>
                  <a:pt x="13544" y="2"/>
                </a:cubicBezTo>
                <a:cubicBezTo>
                  <a:pt x="15996" y="-77"/>
                  <a:pt x="18462" y="1684"/>
                  <a:pt x="20050" y="5252"/>
                </a:cubicBezTo>
                <a:cubicBezTo>
                  <a:pt x="21195" y="7823"/>
                  <a:pt x="21600" y="10878"/>
                  <a:pt x="21352" y="13779"/>
                </a:cubicBezTo>
                <a:cubicBezTo>
                  <a:pt x="21101" y="16705"/>
                  <a:pt x="20186" y="19492"/>
                  <a:pt x="18649" y="21523"/>
                </a:cubicBezTo>
                <a:cubicBezTo>
                  <a:pt x="18006" y="20661"/>
                  <a:pt x="17278" y="19973"/>
                  <a:pt x="16493" y="19488"/>
                </a:cubicBezTo>
                <a:cubicBezTo>
                  <a:pt x="15686" y="18988"/>
                  <a:pt x="14832" y="18710"/>
                  <a:pt x="13966" y="18664"/>
                </a:cubicBezTo>
                <a:cubicBezTo>
                  <a:pt x="15483" y="18503"/>
                  <a:pt x="16685" y="17116"/>
                  <a:pt x="17322" y="15245"/>
                </a:cubicBezTo>
                <a:cubicBezTo>
                  <a:pt x="17952" y="13396"/>
                  <a:pt x="18033" y="11067"/>
                  <a:pt x="17292" y="8991"/>
                </a:cubicBezTo>
                <a:cubicBezTo>
                  <a:pt x="15699" y="4522"/>
                  <a:pt x="11621" y="4599"/>
                  <a:pt x="10094" y="9126"/>
                </a:cubicBezTo>
                <a:cubicBezTo>
                  <a:pt x="9247" y="11321"/>
                  <a:pt x="7985" y="13037"/>
                  <a:pt x="6488" y="14030"/>
                </a:cubicBezTo>
                <a:cubicBezTo>
                  <a:pt x="4708" y="15212"/>
                  <a:pt x="2715" y="15301"/>
                  <a:pt x="895" y="14280"/>
                </a:cubicBezTo>
                <a:cubicBezTo>
                  <a:pt x="1040" y="12909"/>
                  <a:pt x="1036" y="11509"/>
                  <a:pt x="884" y="10140"/>
                </a:cubicBezTo>
                <a:cubicBezTo>
                  <a:pt x="732" y="8767"/>
                  <a:pt x="433" y="7446"/>
                  <a:pt x="0" y="62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" name="Google Shape;135;p31"/>
          <p:cNvSpPr/>
          <p:nvPr/>
        </p:nvSpPr>
        <p:spPr>
          <a:xfrm>
            <a:off x="4831463" y="2155928"/>
            <a:ext cx="1513389" cy="2113010"/>
          </a:xfrm>
          <a:custGeom>
            <a:rect b="b" l="l" r="r" t="t"/>
            <a:pathLst>
              <a:path extrusionOk="0" h="21288" w="20348">
                <a:moveTo>
                  <a:pt x="5200" y="0"/>
                </a:moveTo>
                <a:cubicBezTo>
                  <a:pt x="4379" y="1242"/>
                  <a:pt x="4446" y="2710"/>
                  <a:pt x="5378" y="3907"/>
                </a:cubicBezTo>
                <a:cubicBezTo>
                  <a:pt x="6350" y="5155"/>
                  <a:pt x="8121" y="5932"/>
                  <a:pt x="10049" y="5957"/>
                </a:cubicBezTo>
                <a:cubicBezTo>
                  <a:pt x="16686" y="5937"/>
                  <a:pt x="21600" y="10577"/>
                  <a:pt x="20065" y="15414"/>
                </a:cubicBezTo>
                <a:cubicBezTo>
                  <a:pt x="19354" y="17654"/>
                  <a:pt x="17400" y="19398"/>
                  <a:pt x="14914" y="20386"/>
                </a:cubicBezTo>
                <a:cubicBezTo>
                  <a:pt x="12460" y="21361"/>
                  <a:pt x="9480" y="21600"/>
                  <a:pt x="6624" y="20835"/>
                </a:cubicBezTo>
                <a:cubicBezTo>
                  <a:pt x="6811" y="19969"/>
                  <a:pt x="6808" y="19086"/>
                  <a:pt x="6613" y="18221"/>
                </a:cubicBezTo>
                <a:cubicBezTo>
                  <a:pt x="6407" y="17303"/>
                  <a:pt x="5989" y="16419"/>
                  <a:pt x="5377" y="15608"/>
                </a:cubicBezTo>
                <a:cubicBezTo>
                  <a:pt x="6477" y="17113"/>
                  <a:pt x="8517" y="17801"/>
                  <a:pt x="10490" y="17694"/>
                </a:cubicBezTo>
                <a:cubicBezTo>
                  <a:pt x="12437" y="17588"/>
                  <a:pt x="14296" y="16710"/>
                  <a:pt x="15153" y="15140"/>
                </a:cubicBezTo>
                <a:cubicBezTo>
                  <a:pt x="15879" y="13810"/>
                  <a:pt x="15584" y="12423"/>
                  <a:pt x="14648" y="11362"/>
                </a:cubicBezTo>
                <a:cubicBezTo>
                  <a:pt x="13673" y="10255"/>
                  <a:pt x="12000" y="9495"/>
                  <a:pt x="10002" y="9508"/>
                </a:cubicBezTo>
                <a:cubicBezTo>
                  <a:pt x="7494" y="9514"/>
                  <a:pt x="5074" y="8822"/>
                  <a:pt x="3209" y="7567"/>
                </a:cubicBezTo>
                <a:cubicBezTo>
                  <a:pt x="1505" y="6420"/>
                  <a:pt x="373" y="4872"/>
                  <a:pt x="0" y="3179"/>
                </a:cubicBezTo>
                <a:cubicBezTo>
                  <a:pt x="1075" y="2889"/>
                  <a:pt x="2077" y="2464"/>
                  <a:pt x="2963" y="1922"/>
                </a:cubicBezTo>
                <a:cubicBezTo>
                  <a:pt x="3848" y="1381"/>
                  <a:pt x="4605" y="731"/>
                  <a:pt x="5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31"/>
          <p:cNvSpPr/>
          <p:nvPr/>
        </p:nvSpPr>
        <p:spPr>
          <a:xfrm>
            <a:off x="2800318" y="2924976"/>
            <a:ext cx="2120608" cy="1344358"/>
          </a:xfrm>
          <a:custGeom>
            <a:rect b="b" l="l" r="r" t="t"/>
            <a:pathLst>
              <a:path extrusionOk="0" h="21413" w="21419">
                <a:moveTo>
                  <a:pt x="20522" y="7210"/>
                </a:moveTo>
                <a:cubicBezTo>
                  <a:pt x="20382" y="8533"/>
                  <a:pt x="20381" y="9882"/>
                  <a:pt x="20519" y="11205"/>
                </a:cubicBezTo>
                <a:cubicBezTo>
                  <a:pt x="20666" y="12627"/>
                  <a:pt x="20971" y="13997"/>
                  <a:pt x="21419" y="15252"/>
                </a:cubicBezTo>
                <a:cubicBezTo>
                  <a:pt x="20660" y="13260"/>
                  <a:pt x="19276" y="12072"/>
                  <a:pt x="17803" y="12147"/>
                </a:cubicBezTo>
                <a:cubicBezTo>
                  <a:pt x="16365" y="12220"/>
                  <a:pt x="15058" y="13490"/>
                  <a:pt x="14370" y="15483"/>
                </a:cubicBezTo>
                <a:cubicBezTo>
                  <a:pt x="12950" y="19190"/>
                  <a:pt x="10560" y="21197"/>
                  <a:pt x="8105" y="21396"/>
                </a:cubicBezTo>
                <a:cubicBezTo>
                  <a:pt x="5597" y="21600"/>
                  <a:pt x="3037" y="19918"/>
                  <a:pt x="1398" y="16324"/>
                </a:cubicBezTo>
                <a:cubicBezTo>
                  <a:pt x="224" y="13749"/>
                  <a:pt x="-181" y="10664"/>
                  <a:pt x="72" y="7737"/>
                </a:cubicBezTo>
                <a:cubicBezTo>
                  <a:pt x="323" y="4828"/>
                  <a:pt x="1226" y="2053"/>
                  <a:pt x="2741" y="0"/>
                </a:cubicBezTo>
                <a:cubicBezTo>
                  <a:pt x="3429" y="905"/>
                  <a:pt x="4212" y="1616"/>
                  <a:pt x="5054" y="2102"/>
                </a:cubicBezTo>
                <a:cubicBezTo>
                  <a:pt x="5896" y="2589"/>
                  <a:pt x="6786" y="2843"/>
                  <a:pt x="7683" y="2852"/>
                </a:cubicBezTo>
                <a:cubicBezTo>
                  <a:pt x="5872" y="2837"/>
                  <a:pt x="4481" y="4579"/>
                  <a:pt x="3898" y="6861"/>
                </a:cubicBezTo>
                <a:cubicBezTo>
                  <a:pt x="3289" y="9244"/>
                  <a:pt x="3573" y="12141"/>
                  <a:pt x="4982" y="14145"/>
                </a:cubicBezTo>
                <a:cubicBezTo>
                  <a:pt x="5981" y="15565"/>
                  <a:pt x="7279" y="16002"/>
                  <a:pt x="8469" y="15629"/>
                </a:cubicBezTo>
                <a:cubicBezTo>
                  <a:pt x="9618" y="15270"/>
                  <a:pt x="10676" y="14152"/>
                  <a:pt x="11303" y="12360"/>
                </a:cubicBezTo>
                <a:cubicBezTo>
                  <a:pt x="12282" y="9786"/>
                  <a:pt x="13832" y="7876"/>
                  <a:pt x="15653" y="6999"/>
                </a:cubicBezTo>
                <a:cubicBezTo>
                  <a:pt x="17247" y="6231"/>
                  <a:pt x="18957" y="6306"/>
                  <a:pt x="20522" y="72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Google Shape;137;p31"/>
          <p:cNvSpPr/>
          <p:nvPr/>
        </p:nvSpPr>
        <p:spPr>
          <a:xfrm>
            <a:off x="2800982" y="1578504"/>
            <a:ext cx="1512060" cy="2134273"/>
          </a:xfrm>
          <a:custGeom>
            <a:rect b="b" l="l" r="r" t="t"/>
            <a:pathLst>
              <a:path extrusionOk="0" h="21141" w="21504">
                <a:moveTo>
                  <a:pt x="21504" y="17815"/>
                </a:moveTo>
                <a:cubicBezTo>
                  <a:pt x="20358" y="18103"/>
                  <a:pt x="19290" y="18522"/>
                  <a:pt x="18344" y="19057"/>
                </a:cubicBezTo>
                <a:cubicBezTo>
                  <a:pt x="17318" y="19637"/>
                  <a:pt x="16452" y="20344"/>
                  <a:pt x="15791" y="21141"/>
                </a:cubicBezTo>
                <a:cubicBezTo>
                  <a:pt x="16842" y="19927"/>
                  <a:pt x="16889" y="18416"/>
                  <a:pt x="15912" y="17172"/>
                </a:cubicBezTo>
                <a:cubicBezTo>
                  <a:pt x="14891" y="15871"/>
                  <a:pt x="12920" y="15070"/>
                  <a:pt x="10791" y="15092"/>
                </a:cubicBezTo>
                <a:cubicBezTo>
                  <a:pt x="7898" y="15105"/>
                  <a:pt x="5265" y="14320"/>
                  <a:pt x="3322" y="13032"/>
                </a:cubicBezTo>
                <a:cubicBezTo>
                  <a:pt x="1347" y="11723"/>
                  <a:pt x="81" y="9892"/>
                  <a:pt x="4" y="7843"/>
                </a:cubicBezTo>
                <a:cubicBezTo>
                  <a:pt x="-96" y="5178"/>
                  <a:pt x="1696" y="2876"/>
                  <a:pt x="4450" y="1466"/>
                </a:cubicBezTo>
                <a:cubicBezTo>
                  <a:pt x="7229" y="43"/>
                  <a:pt x="10966" y="-459"/>
                  <a:pt x="14582" y="474"/>
                </a:cubicBezTo>
                <a:cubicBezTo>
                  <a:pt x="14376" y="1269"/>
                  <a:pt x="14353" y="2083"/>
                  <a:pt x="14514" y="2884"/>
                </a:cubicBezTo>
                <a:cubicBezTo>
                  <a:pt x="14687" y="3738"/>
                  <a:pt x="15066" y="4565"/>
                  <a:pt x="15636" y="5330"/>
                </a:cubicBezTo>
                <a:cubicBezTo>
                  <a:pt x="13142" y="2756"/>
                  <a:pt x="7583" y="3025"/>
                  <a:pt x="5625" y="5815"/>
                </a:cubicBezTo>
                <a:cubicBezTo>
                  <a:pt x="3737" y="8505"/>
                  <a:pt x="6605" y="11633"/>
                  <a:pt x="10904" y="11572"/>
                </a:cubicBezTo>
                <a:cubicBezTo>
                  <a:pt x="13526" y="11561"/>
                  <a:pt x="16063" y="12223"/>
                  <a:pt x="18030" y="13430"/>
                </a:cubicBezTo>
                <a:cubicBezTo>
                  <a:pt x="19883" y="14568"/>
                  <a:pt x="21110" y="16118"/>
                  <a:pt x="21504" y="17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" name="Google Shape;138;p31"/>
          <p:cNvSpPr/>
          <p:nvPr/>
        </p:nvSpPr>
        <p:spPr>
          <a:xfrm>
            <a:off x="4934091" y="1407797"/>
            <a:ext cx="389872" cy="53802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599" y="19319"/>
                  <a:pt x="2450" y="16801"/>
                  <a:pt x="2484" y="14243"/>
                </a:cubicBezTo>
                <a:cubicBezTo>
                  <a:pt x="2517" y="11783"/>
                  <a:pt x="1795" y="9348"/>
                  <a:pt x="369" y="7115"/>
                </a:cubicBezTo>
                <a:cubicBezTo>
                  <a:pt x="2954" y="5544"/>
                  <a:pt x="5729" y="4145"/>
                  <a:pt x="8660" y="2935"/>
                </a:cubicBezTo>
                <a:cubicBezTo>
                  <a:pt x="11475" y="1774"/>
                  <a:pt x="14423" y="792"/>
                  <a:pt x="17472" y="0"/>
                </a:cubicBezTo>
                <a:cubicBezTo>
                  <a:pt x="18424" y="1392"/>
                  <a:pt x="19249" y="2828"/>
                  <a:pt x="19941" y="4299"/>
                </a:cubicBezTo>
                <a:cubicBezTo>
                  <a:pt x="20628" y="5761"/>
                  <a:pt x="21182" y="7254"/>
                  <a:pt x="21600" y="8768"/>
                </a:cubicBezTo>
                <a:cubicBezTo>
                  <a:pt x="17647" y="9790"/>
                  <a:pt x="13931" y="11242"/>
                  <a:pt x="10580" y="13074"/>
                </a:cubicBezTo>
                <a:cubicBezTo>
                  <a:pt x="6331" y="15397"/>
                  <a:pt x="2739" y="18292"/>
                  <a:pt x="0" y="21600"/>
                </a:cubicBezTo>
                <a:close/>
              </a:path>
            </a:pathLst>
          </a:custGeom>
          <a:solidFill>
            <a:srgbClr val="2E6A7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9" name="Google Shape;139;p31"/>
          <p:cNvSpPr/>
          <p:nvPr/>
        </p:nvSpPr>
        <p:spPr>
          <a:xfrm>
            <a:off x="5606082" y="2572609"/>
            <a:ext cx="619602" cy="352054"/>
          </a:xfrm>
          <a:custGeom>
            <a:rect b="b" l="l" r="r" t="t"/>
            <a:pathLst>
              <a:path extrusionOk="0" h="21600" w="21600">
                <a:moveTo>
                  <a:pt x="0" y="10760"/>
                </a:moveTo>
                <a:cubicBezTo>
                  <a:pt x="2417" y="10535"/>
                  <a:pt x="4758" y="9197"/>
                  <a:pt x="6789" y="6881"/>
                </a:cubicBezTo>
                <a:cubicBezTo>
                  <a:pt x="8363" y="5087"/>
                  <a:pt x="9712" y="2745"/>
                  <a:pt x="10754" y="0"/>
                </a:cubicBezTo>
                <a:cubicBezTo>
                  <a:pt x="12712" y="1261"/>
                  <a:pt x="14607" y="2807"/>
                  <a:pt x="16420" y="4621"/>
                </a:cubicBezTo>
                <a:cubicBezTo>
                  <a:pt x="18243" y="6446"/>
                  <a:pt x="19975" y="8537"/>
                  <a:pt x="21600" y="10871"/>
                </a:cubicBezTo>
                <a:cubicBezTo>
                  <a:pt x="20909" y="12874"/>
                  <a:pt x="20124" y="14771"/>
                  <a:pt x="19252" y="16541"/>
                </a:cubicBezTo>
                <a:cubicBezTo>
                  <a:pt x="18348" y="18376"/>
                  <a:pt x="17355" y="20069"/>
                  <a:pt x="16284" y="21600"/>
                </a:cubicBezTo>
                <a:cubicBezTo>
                  <a:pt x="14086" y="18339"/>
                  <a:pt x="11599" y="15738"/>
                  <a:pt x="8920" y="13900"/>
                </a:cubicBezTo>
                <a:cubicBezTo>
                  <a:pt x="6074" y="11946"/>
                  <a:pt x="3055" y="10883"/>
                  <a:pt x="0" y="10760"/>
                </a:cubicBezTo>
                <a:close/>
              </a:path>
            </a:pathLst>
          </a:custGeom>
          <a:solidFill>
            <a:srgbClr val="374A7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0" name="Google Shape;140;p31"/>
          <p:cNvSpPr/>
          <p:nvPr/>
        </p:nvSpPr>
        <p:spPr>
          <a:xfrm>
            <a:off x="4938360" y="2924260"/>
            <a:ext cx="627816" cy="356480"/>
          </a:xfrm>
          <a:custGeom>
            <a:rect b="b" l="l" r="r" t="t"/>
            <a:pathLst>
              <a:path extrusionOk="0" h="21600" w="21600">
                <a:moveTo>
                  <a:pt x="5318" y="0"/>
                </a:moveTo>
                <a:cubicBezTo>
                  <a:pt x="4313" y="1490"/>
                  <a:pt x="3372" y="3109"/>
                  <a:pt x="2504" y="4844"/>
                </a:cubicBezTo>
                <a:cubicBezTo>
                  <a:pt x="1583" y="6682"/>
                  <a:pt x="746" y="8645"/>
                  <a:pt x="0" y="10714"/>
                </a:cubicBezTo>
                <a:cubicBezTo>
                  <a:pt x="1578" y="13110"/>
                  <a:pt x="3279" y="15245"/>
                  <a:pt x="5081" y="17090"/>
                </a:cubicBezTo>
                <a:cubicBezTo>
                  <a:pt x="6828" y="18879"/>
                  <a:pt x="8662" y="20388"/>
                  <a:pt x="10561" y="21600"/>
                </a:cubicBezTo>
                <a:cubicBezTo>
                  <a:pt x="11799" y="18352"/>
                  <a:pt x="13454" y="15662"/>
                  <a:pt x="15392" y="13750"/>
                </a:cubicBezTo>
                <a:cubicBezTo>
                  <a:pt x="17296" y="11872"/>
                  <a:pt x="19421" y="10796"/>
                  <a:pt x="21600" y="10605"/>
                </a:cubicBezTo>
                <a:cubicBezTo>
                  <a:pt x="18748" y="10634"/>
                  <a:pt x="15914" y="9790"/>
                  <a:pt x="13225" y="8111"/>
                </a:cubicBezTo>
                <a:cubicBezTo>
                  <a:pt x="10326" y="6300"/>
                  <a:pt x="7644" y="3549"/>
                  <a:pt x="5318" y="0"/>
                </a:cubicBezTo>
                <a:close/>
              </a:path>
            </a:pathLst>
          </a:custGeom>
          <a:solidFill>
            <a:srgbClr val="3A8E8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" name="Google Shape;141;p31"/>
          <p:cNvSpPr/>
          <p:nvPr/>
        </p:nvSpPr>
        <p:spPr>
          <a:xfrm>
            <a:off x="4589785" y="3332212"/>
            <a:ext cx="326450" cy="539794"/>
          </a:xfrm>
          <a:custGeom>
            <a:rect b="b" l="l" r="r" t="t"/>
            <a:pathLst>
              <a:path extrusionOk="0" h="21600" w="21574">
                <a:moveTo>
                  <a:pt x="978" y="0"/>
                </a:moveTo>
                <a:cubicBezTo>
                  <a:pt x="354" y="2258"/>
                  <a:pt x="28" y="4543"/>
                  <a:pt x="2" y="6833"/>
                </a:cubicBezTo>
                <a:cubicBezTo>
                  <a:pt x="-26" y="9306"/>
                  <a:pt x="296" y="11776"/>
                  <a:pt x="964" y="14216"/>
                </a:cubicBezTo>
                <a:cubicBezTo>
                  <a:pt x="4922" y="14424"/>
                  <a:pt x="8759" y="15146"/>
                  <a:pt x="12215" y="16333"/>
                </a:cubicBezTo>
                <a:cubicBezTo>
                  <a:pt x="15970" y="17623"/>
                  <a:pt x="19175" y="19426"/>
                  <a:pt x="21574" y="21600"/>
                </a:cubicBezTo>
                <a:cubicBezTo>
                  <a:pt x="18745" y="18509"/>
                  <a:pt x="16825" y="15144"/>
                  <a:pt x="15901" y="11655"/>
                </a:cubicBezTo>
                <a:cubicBezTo>
                  <a:pt x="15031" y="8373"/>
                  <a:pt x="15055" y="5027"/>
                  <a:pt x="15971" y="1749"/>
                </a:cubicBezTo>
                <a:cubicBezTo>
                  <a:pt x="13481" y="1261"/>
                  <a:pt x="10943" y="869"/>
                  <a:pt x="8372" y="574"/>
                </a:cubicBezTo>
                <a:cubicBezTo>
                  <a:pt x="5928" y="294"/>
                  <a:pt x="3459" y="102"/>
                  <a:pt x="978" y="0"/>
                </a:cubicBezTo>
                <a:close/>
              </a:path>
            </a:pathLst>
          </a:custGeom>
          <a:solidFill>
            <a:srgbClr val="36AC5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" name="Google Shape;142;p31"/>
          <p:cNvSpPr/>
          <p:nvPr/>
        </p:nvSpPr>
        <p:spPr>
          <a:xfrm>
            <a:off x="5231265" y="3709960"/>
            <a:ext cx="329509" cy="558098"/>
          </a:xfrm>
          <a:custGeom>
            <a:rect b="b" l="l" r="r" t="t"/>
            <a:pathLst>
              <a:path extrusionOk="0" h="21600" w="21590">
                <a:moveTo>
                  <a:pt x="6180" y="20003"/>
                </a:moveTo>
                <a:cubicBezTo>
                  <a:pt x="8533" y="20471"/>
                  <a:pt x="10939" y="20840"/>
                  <a:pt x="13381" y="21108"/>
                </a:cubicBezTo>
                <a:cubicBezTo>
                  <a:pt x="15768" y="21370"/>
                  <a:pt x="18183" y="21534"/>
                  <a:pt x="20608" y="21600"/>
                </a:cubicBezTo>
                <a:cubicBezTo>
                  <a:pt x="21272" y="19324"/>
                  <a:pt x="21600" y="17019"/>
                  <a:pt x="21590" y="14710"/>
                </a:cubicBezTo>
                <a:cubicBezTo>
                  <a:pt x="21579" y="12392"/>
                  <a:pt x="21228" y="10080"/>
                  <a:pt x="20540" y="7798"/>
                </a:cubicBezTo>
                <a:cubicBezTo>
                  <a:pt x="16481" y="7552"/>
                  <a:pt x="12569" y="6765"/>
                  <a:pt x="9098" y="5498"/>
                </a:cubicBezTo>
                <a:cubicBezTo>
                  <a:pt x="5353" y="4130"/>
                  <a:pt x="2230" y="2243"/>
                  <a:pt x="0" y="0"/>
                </a:cubicBezTo>
                <a:cubicBezTo>
                  <a:pt x="2813" y="2901"/>
                  <a:pt x="4800" y="6056"/>
                  <a:pt x="5881" y="9338"/>
                </a:cubicBezTo>
                <a:cubicBezTo>
                  <a:pt x="7039" y="12855"/>
                  <a:pt x="7140" y="16466"/>
                  <a:pt x="6180" y="20003"/>
                </a:cubicBezTo>
                <a:close/>
              </a:path>
            </a:pathLst>
          </a:custGeom>
          <a:solidFill>
            <a:srgbClr val="325D8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3" name="Google Shape;143;p31"/>
          <p:cNvSpPr/>
          <p:nvPr/>
        </p:nvSpPr>
        <p:spPr>
          <a:xfrm>
            <a:off x="3824446" y="3906120"/>
            <a:ext cx="392706" cy="540987"/>
          </a:xfrm>
          <a:custGeom>
            <a:rect b="b" l="l" r="r" t="t"/>
            <a:pathLst>
              <a:path extrusionOk="0" h="21600" w="21600">
                <a:moveTo>
                  <a:pt x="0" y="12716"/>
                </a:moveTo>
                <a:cubicBezTo>
                  <a:pt x="367" y="14244"/>
                  <a:pt x="886" y="15750"/>
                  <a:pt x="1554" y="17223"/>
                </a:cubicBezTo>
                <a:cubicBezTo>
                  <a:pt x="2234" y="18725"/>
                  <a:pt x="3067" y="20188"/>
                  <a:pt x="4046" y="21600"/>
                </a:cubicBezTo>
                <a:cubicBezTo>
                  <a:pt x="7156" y="20827"/>
                  <a:pt x="10151" y="19829"/>
                  <a:pt x="12986" y="18621"/>
                </a:cubicBezTo>
                <a:cubicBezTo>
                  <a:pt x="15833" y="17407"/>
                  <a:pt x="18504" y="15988"/>
                  <a:pt x="20958" y="14384"/>
                </a:cubicBezTo>
                <a:cubicBezTo>
                  <a:pt x="19414" y="12122"/>
                  <a:pt x="18670" y="9616"/>
                  <a:pt x="18792" y="7093"/>
                </a:cubicBezTo>
                <a:cubicBezTo>
                  <a:pt x="18913" y="4597"/>
                  <a:pt x="19877" y="2161"/>
                  <a:pt x="21600" y="0"/>
                </a:cubicBezTo>
                <a:cubicBezTo>
                  <a:pt x="19027" y="2933"/>
                  <a:pt x="15809" y="5540"/>
                  <a:pt x="12076" y="7719"/>
                </a:cubicBezTo>
                <a:cubicBezTo>
                  <a:pt x="8442" y="9840"/>
                  <a:pt x="4365" y="11527"/>
                  <a:pt x="0" y="12716"/>
                </a:cubicBezTo>
                <a:close/>
              </a:path>
            </a:pathLst>
          </a:custGeom>
          <a:solidFill>
            <a:srgbClr val="3A8E8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144;p31"/>
          <p:cNvSpPr/>
          <p:nvPr/>
        </p:nvSpPr>
        <p:spPr>
          <a:xfrm>
            <a:off x="3914750" y="3153579"/>
            <a:ext cx="398517" cy="5606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787" y="19325"/>
                  <a:pt x="2775" y="16776"/>
                  <a:pt x="2880" y="14171"/>
                </a:cubicBezTo>
                <a:cubicBezTo>
                  <a:pt x="2981" y="11650"/>
                  <a:pt x="2252" y="9147"/>
                  <a:pt x="750" y="6862"/>
                </a:cubicBezTo>
                <a:cubicBezTo>
                  <a:pt x="3286" y="5390"/>
                  <a:pt x="5989" y="4071"/>
                  <a:pt x="8832" y="2916"/>
                </a:cubicBezTo>
                <a:cubicBezTo>
                  <a:pt x="11639" y="1776"/>
                  <a:pt x="14574" y="801"/>
                  <a:pt x="17605" y="0"/>
                </a:cubicBezTo>
                <a:cubicBezTo>
                  <a:pt x="18624" y="1352"/>
                  <a:pt x="19475" y="2765"/>
                  <a:pt x="20149" y="4222"/>
                </a:cubicBezTo>
                <a:cubicBezTo>
                  <a:pt x="20805" y="5641"/>
                  <a:pt x="21290" y="7097"/>
                  <a:pt x="21600" y="8575"/>
                </a:cubicBezTo>
                <a:cubicBezTo>
                  <a:pt x="17578" y="9607"/>
                  <a:pt x="13811" y="11085"/>
                  <a:pt x="10439" y="12955"/>
                </a:cubicBezTo>
                <a:cubicBezTo>
                  <a:pt x="6186" y="15315"/>
                  <a:pt x="2637" y="18254"/>
                  <a:pt x="0" y="21600"/>
                </a:cubicBezTo>
                <a:close/>
              </a:path>
            </a:pathLst>
          </a:custGeom>
          <a:solidFill>
            <a:srgbClr val="8D94A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2917500" y="2926990"/>
            <a:ext cx="644698" cy="357226"/>
          </a:xfrm>
          <a:custGeom>
            <a:rect b="b" l="l" r="r" t="t"/>
            <a:pathLst>
              <a:path extrusionOk="0" h="21600" w="21600">
                <a:moveTo>
                  <a:pt x="5129" y="0"/>
                </a:moveTo>
                <a:cubicBezTo>
                  <a:pt x="4121" y="1566"/>
                  <a:pt x="3178" y="3264"/>
                  <a:pt x="2308" y="5080"/>
                </a:cubicBezTo>
                <a:cubicBezTo>
                  <a:pt x="1467" y="6838"/>
                  <a:pt x="695" y="8701"/>
                  <a:pt x="0" y="10656"/>
                </a:cubicBezTo>
                <a:cubicBezTo>
                  <a:pt x="1457" y="12975"/>
                  <a:pt x="3029" y="15047"/>
                  <a:pt x="4697" y="16845"/>
                </a:cubicBezTo>
                <a:cubicBezTo>
                  <a:pt x="6468" y="18754"/>
                  <a:pt x="8337" y="20347"/>
                  <a:pt x="10280" y="21600"/>
                </a:cubicBezTo>
                <a:cubicBezTo>
                  <a:pt x="11568" y="17986"/>
                  <a:pt x="13374" y="15068"/>
                  <a:pt x="15506" y="13155"/>
                </a:cubicBezTo>
                <a:cubicBezTo>
                  <a:pt x="17398" y="11457"/>
                  <a:pt x="19488" y="10606"/>
                  <a:pt x="21600" y="10673"/>
                </a:cubicBezTo>
                <a:cubicBezTo>
                  <a:pt x="18522" y="10683"/>
                  <a:pt x="15469" y="9698"/>
                  <a:pt x="12583" y="7764"/>
                </a:cubicBezTo>
                <a:cubicBezTo>
                  <a:pt x="9875" y="5949"/>
                  <a:pt x="7355" y="3324"/>
                  <a:pt x="5129" y="0"/>
                </a:cubicBezTo>
                <a:close/>
              </a:path>
            </a:pathLst>
          </a:custGeom>
          <a:solidFill>
            <a:srgbClr val="36AC5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Google Shape;146;p31"/>
          <p:cNvSpPr/>
          <p:nvPr/>
        </p:nvSpPr>
        <p:spPr>
          <a:xfrm>
            <a:off x="3567460" y="1577876"/>
            <a:ext cx="333361" cy="535600"/>
          </a:xfrm>
          <a:custGeom>
            <a:rect b="b" l="l" r="r" t="t"/>
            <a:pathLst>
              <a:path extrusionOk="0" h="21600" w="21600">
                <a:moveTo>
                  <a:pt x="16540" y="1909"/>
                </a:moveTo>
                <a:cubicBezTo>
                  <a:pt x="14025" y="1323"/>
                  <a:pt x="11437" y="867"/>
                  <a:pt x="8802" y="547"/>
                </a:cubicBezTo>
                <a:cubicBezTo>
                  <a:pt x="6220" y="233"/>
                  <a:pt x="3601" y="50"/>
                  <a:pt x="972" y="0"/>
                </a:cubicBezTo>
                <a:cubicBezTo>
                  <a:pt x="325" y="2403"/>
                  <a:pt x="0" y="4836"/>
                  <a:pt x="0" y="7273"/>
                </a:cubicBezTo>
                <a:cubicBezTo>
                  <a:pt x="0" y="9693"/>
                  <a:pt x="321" y="12109"/>
                  <a:pt x="960" y="14497"/>
                </a:cubicBezTo>
                <a:cubicBezTo>
                  <a:pt x="4680" y="14605"/>
                  <a:pt x="8322" y="15198"/>
                  <a:pt x="11651" y="16237"/>
                </a:cubicBezTo>
                <a:cubicBezTo>
                  <a:pt x="15634" y="17480"/>
                  <a:pt x="19054" y="19324"/>
                  <a:pt x="21600" y="21600"/>
                </a:cubicBezTo>
                <a:cubicBezTo>
                  <a:pt x="18944" y="18491"/>
                  <a:pt x="17165" y="15121"/>
                  <a:pt x="16341" y="11637"/>
                </a:cubicBezTo>
                <a:cubicBezTo>
                  <a:pt x="15578" y="8408"/>
                  <a:pt x="15645" y="5125"/>
                  <a:pt x="16540" y="1909"/>
                </a:cubicBezTo>
                <a:close/>
              </a:path>
            </a:pathLst>
          </a:custGeom>
          <a:solidFill>
            <a:srgbClr val="8D94A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3580196" y="2573765"/>
            <a:ext cx="622494" cy="350135"/>
          </a:xfrm>
          <a:custGeom>
            <a:rect b="b" l="l" r="r" t="t"/>
            <a:pathLst>
              <a:path extrusionOk="0" h="21600" w="21600">
                <a:moveTo>
                  <a:pt x="0" y="10681"/>
                </a:moveTo>
                <a:cubicBezTo>
                  <a:pt x="2198" y="10456"/>
                  <a:pt x="4339" y="9347"/>
                  <a:pt x="6261" y="7436"/>
                </a:cubicBezTo>
                <a:cubicBezTo>
                  <a:pt x="8112" y="5596"/>
                  <a:pt x="9714" y="3058"/>
                  <a:pt x="10954" y="0"/>
                </a:cubicBezTo>
                <a:cubicBezTo>
                  <a:pt x="12909" y="1320"/>
                  <a:pt x="14796" y="2937"/>
                  <a:pt x="16595" y="4834"/>
                </a:cubicBezTo>
                <a:cubicBezTo>
                  <a:pt x="18361" y="6698"/>
                  <a:pt x="20036" y="8824"/>
                  <a:pt x="21600" y="11190"/>
                </a:cubicBezTo>
                <a:cubicBezTo>
                  <a:pt x="20962" y="13131"/>
                  <a:pt x="20224" y="14962"/>
                  <a:pt x="19395" y="16660"/>
                </a:cubicBezTo>
                <a:cubicBezTo>
                  <a:pt x="18509" y="18475"/>
                  <a:pt x="17524" y="20130"/>
                  <a:pt x="16454" y="21600"/>
                </a:cubicBezTo>
                <a:cubicBezTo>
                  <a:pt x="14142" y="18168"/>
                  <a:pt x="11517" y="15464"/>
                  <a:pt x="8692" y="13603"/>
                </a:cubicBezTo>
                <a:cubicBezTo>
                  <a:pt x="5908" y="11769"/>
                  <a:pt x="2969" y="10781"/>
                  <a:pt x="0" y="10681"/>
                </a:cubicBezTo>
                <a:close/>
              </a:path>
            </a:pathLst>
          </a:custGeom>
          <a:solidFill>
            <a:srgbClr val="2E6A7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" name="Google Shape;148;p31"/>
          <p:cNvSpPr/>
          <p:nvPr/>
        </p:nvSpPr>
        <p:spPr>
          <a:xfrm>
            <a:off x="4226731" y="1974726"/>
            <a:ext cx="334942" cy="543820"/>
          </a:xfrm>
          <a:custGeom>
            <a:rect b="b" l="l" r="r" t="t"/>
            <a:pathLst>
              <a:path extrusionOk="0" h="21600" w="21551">
                <a:moveTo>
                  <a:pt x="0" y="0"/>
                </a:moveTo>
                <a:cubicBezTo>
                  <a:pt x="2341" y="2266"/>
                  <a:pt x="5555" y="4138"/>
                  <a:pt x="9355" y="5450"/>
                </a:cubicBezTo>
                <a:cubicBezTo>
                  <a:pt x="12767" y="6627"/>
                  <a:pt x="16561" y="7319"/>
                  <a:pt x="20460" y="7477"/>
                </a:cubicBezTo>
                <a:cubicBezTo>
                  <a:pt x="21128" y="9765"/>
                  <a:pt x="21490" y="12084"/>
                  <a:pt x="21544" y="14410"/>
                </a:cubicBezTo>
                <a:cubicBezTo>
                  <a:pt x="21600" y="16816"/>
                  <a:pt x="21325" y="19222"/>
                  <a:pt x="20723" y="21600"/>
                </a:cubicBezTo>
                <a:cubicBezTo>
                  <a:pt x="18173" y="21543"/>
                  <a:pt x="15634" y="21371"/>
                  <a:pt x="13125" y="21086"/>
                </a:cubicBezTo>
                <a:cubicBezTo>
                  <a:pt x="10548" y="20794"/>
                  <a:pt x="8010" y="20382"/>
                  <a:pt x="5533" y="19856"/>
                </a:cubicBezTo>
                <a:cubicBezTo>
                  <a:pt x="6430" y="16507"/>
                  <a:pt x="6421" y="13089"/>
                  <a:pt x="5507" y="9741"/>
                </a:cubicBezTo>
                <a:cubicBezTo>
                  <a:pt x="4574" y="6326"/>
                  <a:pt x="2712" y="3032"/>
                  <a:pt x="0" y="0"/>
                </a:cubicBezTo>
                <a:close/>
              </a:path>
            </a:pathLst>
          </a:custGeom>
          <a:solidFill>
            <a:srgbClr val="374A7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31"/>
          <p:cNvSpPr/>
          <p:nvPr/>
        </p:nvSpPr>
        <p:spPr>
          <a:xfrm>
            <a:off x="4832367" y="2168148"/>
            <a:ext cx="380348" cy="52189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20205" y="2238"/>
                  <a:pt x="19491" y="4669"/>
                  <a:pt x="19508" y="7127"/>
                </a:cubicBezTo>
                <a:cubicBezTo>
                  <a:pt x="19524" y="9517"/>
                  <a:pt x="20230" y="11878"/>
                  <a:pt x="21581" y="14056"/>
                </a:cubicBezTo>
                <a:cubicBezTo>
                  <a:pt x="19043" y="15781"/>
                  <a:pt x="16253" y="17297"/>
                  <a:pt x="13261" y="18577"/>
                </a:cubicBezTo>
                <a:cubicBezTo>
                  <a:pt x="10355" y="19821"/>
                  <a:pt x="7275" y="20834"/>
                  <a:pt x="4074" y="21600"/>
                </a:cubicBezTo>
                <a:cubicBezTo>
                  <a:pt x="3112" y="20217"/>
                  <a:pt x="2293" y="18783"/>
                  <a:pt x="1622" y="17312"/>
                </a:cubicBezTo>
                <a:cubicBezTo>
                  <a:pt x="909" y="15746"/>
                  <a:pt x="366" y="14142"/>
                  <a:pt x="0" y="12514"/>
                </a:cubicBezTo>
                <a:cubicBezTo>
                  <a:pt x="4444" y="11395"/>
                  <a:pt x="8594" y="9734"/>
                  <a:pt x="12274" y="7601"/>
                </a:cubicBezTo>
                <a:cubicBezTo>
                  <a:pt x="15951" y="5470"/>
                  <a:pt x="19104" y="2900"/>
                  <a:pt x="21600" y="0"/>
                </a:cubicBezTo>
                <a:close/>
              </a:path>
            </a:pathLst>
          </a:custGeom>
          <a:solidFill>
            <a:srgbClr val="325D8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1870350" y="198775"/>
            <a:ext cx="5403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2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Optimizing Lifestyle for Wellness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4389566" y="1575319"/>
            <a:ext cx="365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4345973" y="3894024"/>
            <a:ext cx="453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1"/>
          <p:cNvSpPr txBox="1"/>
          <p:nvPr/>
        </p:nvSpPr>
        <p:spPr>
          <a:xfrm>
            <a:off x="5371063" y="3331904"/>
            <a:ext cx="431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5375874" y="2138409"/>
            <a:ext cx="4221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3333406" y="3331904"/>
            <a:ext cx="4452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3335210" y="2138409"/>
            <a:ext cx="4416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602625" y="1382650"/>
            <a:ext cx="2207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6. Projects and</a:t>
            </a: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Purpose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-280472" y="2581550"/>
            <a:ext cx="2716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5. Exercise and </a:t>
            </a:r>
            <a:r>
              <a:rPr b="1" lang="en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 Diet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602624" y="3893175"/>
            <a:ext cx="2716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4. </a:t>
            </a:r>
            <a:r>
              <a:rPr b="1" lang="en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Limiting </a:t>
            </a:r>
            <a:r>
              <a:rPr b="1" i="0" lang="en" sz="14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Caffeine, </a:t>
            </a:r>
            <a:endParaRPr b="1" i="0" sz="14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r>
              <a:rPr b="1" i="0" lang="en" sz="14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Alcohol and Screens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6711873" y="1596400"/>
            <a:ext cx="22077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6408929" y="1382650"/>
            <a:ext cx="1613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AutoNum type="arabicPeriod"/>
            </a:pPr>
            <a:r>
              <a:rPr b="1" i="0" lang="en" sz="14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Sleep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6716407" y="2581550"/>
            <a:ext cx="2030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325D85"/>
                </a:solidFill>
                <a:latin typeface="Poppins"/>
                <a:ea typeface="Poppins"/>
                <a:cs typeface="Poppins"/>
                <a:sym typeface="Poppins"/>
              </a:rPr>
              <a:t>2. Mindf</a:t>
            </a:r>
            <a:r>
              <a:rPr b="1" i="0" lang="en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ulness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6711881" y="4135503"/>
            <a:ext cx="16836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6716409" y="3893175"/>
            <a:ext cx="23475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1"/>
          <p:cNvSpPr txBox="1"/>
          <p:nvPr/>
        </p:nvSpPr>
        <p:spPr>
          <a:xfrm>
            <a:off x="6716407" y="3879350"/>
            <a:ext cx="2030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437DB2"/>
                </a:solidFill>
                <a:latin typeface="Poppins"/>
                <a:ea typeface="Poppins"/>
                <a:cs typeface="Poppins"/>
                <a:sym typeface="Poppins"/>
              </a:rPr>
              <a:t>3. Social Connections</a:t>
            </a:r>
            <a:endParaRPr b="0" i="0" sz="700" u="none" cap="none" strike="noStrike">
              <a:solidFill>
                <a:srgbClr val="437D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8380250" y="174775"/>
            <a:ext cx="627900" cy="43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6195275" y="4503650"/>
            <a:ext cx="2716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100" u="none" cap="none" strike="noStrike">
                <a:solidFill>
                  <a:srgbClr val="A5A5A5"/>
                </a:solidFill>
              </a:rPr>
              <a:t>Cottage </a:t>
            </a:r>
            <a:r>
              <a:rPr i="1" lang="en" sz="1100">
                <a:solidFill>
                  <a:srgbClr val="A5A5A5"/>
                </a:solidFill>
              </a:rPr>
              <a:t>Physician </a:t>
            </a:r>
            <a:r>
              <a:rPr i="1" lang="en" sz="1100" u="none" cap="none" strike="noStrike">
                <a:solidFill>
                  <a:srgbClr val="A5A5A5"/>
                </a:solidFill>
              </a:rPr>
              <a:t> Wellness Task Force</a:t>
            </a:r>
            <a:endParaRPr i="1" sz="1100" u="none" cap="none" strike="noStrike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1265025" y="5361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740"/>
              <a:t>Review of </a:t>
            </a:r>
            <a:r>
              <a:rPr lang="en" sz="2740"/>
              <a:t>Topic 5: Exercise and Diet</a:t>
            </a:r>
            <a:endParaRPr sz="2740"/>
          </a:p>
        </p:txBody>
      </p:sp>
      <p:sp>
        <p:nvSpPr>
          <p:cNvPr id="173" name="Google Shape;173;p32"/>
          <p:cNvSpPr txBox="1"/>
          <p:nvPr/>
        </p:nvSpPr>
        <p:spPr>
          <a:xfrm>
            <a:off x="445875" y="1184675"/>
            <a:ext cx="84174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3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  <a:endParaRPr b="1" sz="1300">
              <a:solidFill>
                <a:srgbClr val="212121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212121"/>
                </a:solidFill>
              </a:rPr>
              <a:t>Being physically active for 30 minutes on all or most days reduces risk of heart disease, stroke, high blood pressure, some cancers, and dementia</a:t>
            </a:r>
            <a:endParaRPr>
              <a:solidFill>
                <a:srgbClr val="212121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</a:pPr>
            <a:r>
              <a:rPr lang="en">
                <a:solidFill>
                  <a:srgbClr val="212121"/>
                </a:solidFill>
              </a:rPr>
              <a:t>Exercise has been shown to be an effective adjunct in the treatment of depression</a:t>
            </a:r>
            <a:endParaRPr>
              <a:solidFill>
                <a:srgbClr val="212121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</a:pPr>
            <a:r>
              <a:rPr lang="en">
                <a:solidFill>
                  <a:srgbClr val="212121"/>
                </a:solidFill>
              </a:rPr>
              <a:t>Healthy eating boosts immunity, strengthens bones, supports muscles, helps digestive function, promotes longevity, and reduces risk of heart disease, type 2 diabetes, and some cancers</a:t>
            </a:r>
            <a:endParaRPr>
              <a:solidFill>
                <a:srgbClr val="21212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1"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Group reflection and discussion</a:t>
            </a:r>
            <a:endParaRPr b="1" sz="16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12121"/>
                </a:solidFill>
              </a:rPr>
              <a:t>Tips</a:t>
            </a:r>
            <a:endParaRPr b="1"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Group reflection and discussion</a:t>
            </a:r>
            <a:endParaRPr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50" y="273375"/>
            <a:ext cx="782025" cy="7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5092875" y="4538300"/>
            <a:ext cx="377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100" u="none" cap="none" strike="noStrike">
                <a:solidFill>
                  <a:srgbClr val="A5A5A5"/>
                </a:solidFill>
              </a:rPr>
              <a:t>Cottage </a:t>
            </a:r>
            <a:r>
              <a:rPr i="1" lang="en" sz="1100">
                <a:solidFill>
                  <a:srgbClr val="A5A5A5"/>
                </a:solidFill>
              </a:rPr>
              <a:t>Physician</a:t>
            </a:r>
            <a:r>
              <a:rPr i="1" lang="en" sz="1100" u="none" cap="none" strike="noStrike">
                <a:solidFill>
                  <a:srgbClr val="A5A5A5"/>
                </a:solidFill>
              </a:rPr>
              <a:t> Wellness Task Force</a:t>
            </a:r>
            <a:endParaRPr i="1" sz="1100" u="none" cap="none" strike="noStrike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1265025" y="5361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740"/>
              <a:t>Topic 6: Projects and Purpose</a:t>
            </a:r>
            <a:endParaRPr sz="2740"/>
          </a:p>
        </p:txBody>
      </p:sp>
      <p:sp>
        <p:nvSpPr>
          <p:cNvPr id="181" name="Google Shape;181;p33"/>
          <p:cNvSpPr txBox="1"/>
          <p:nvPr/>
        </p:nvSpPr>
        <p:spPr>
          <a:xfrm>
            <a:off x="445875" y="1184675"/>
            <a:ext cx="84174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3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Sustained engagement in mentally challenging activities has been shown to improve memory in older adults.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Engaging in creative activities reduces cortisol levels and can lead to lasting improvement in mood 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Having a sense of purpose in life reduces risk of stroke, functional physical limitations, cognitive impairment, and mortality</a:t>
            </a:r>
            <a:endParaRPr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1"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Group reflection and discussion</a:t>
            </a:r>
            <a:endParaRPr b="1" sz="16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12121"/>
                </a:solidFill>
              </a:rPr>
              <a:t>Tips</a:t>
            </a:r>
            <a:endParaRPr b="1" sz="1300"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Group reflection and discussion</a:t>
            </a:r>
            <a:endParaRPr>
              <a:solidFill>
                <a:srgbClr val="21212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50" y="273375"/>
            <a:ext cx="782025" cy="7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/>
        </p:nvSpPr>
        <p:spPr>
          <a:xfrm>
            <a:off x="5092875" y="4538300"/>
            <a:ext cx="377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100" u="none" cap="none" strike="noStrike">
                <a:solidFill>
                  <a:srgbClr val="A5A5A5"/>
                </a:solidFill>
              </a:rPr>
              <a:t>Cottage </a:t>
            </a:r>
            <a:r>
              <a:rPr i="1" lang="en" sz="1100">
                <a:solidFill>
                  <a:srgbClr val="A5A5A5"/>
                </a:solidFill>
              </a:rPr>
              <a:t>Physician</a:t>
            </a:r>
            <a:r>
              <a:rPr i="1" lang="en" sz="1100" u="none" cap="none" strike="noStrike">
                <a:solidFill>
                  <a:srgbClr val="A5A5A5"/>
                </a:solidFill>
              </a:rPr>
              <a:t> Wellness Task Force</a:t>
            </a:r>
            <a:endParaRPr i="1" sz="1100" u="none" cap="none" strike="noStrike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Next Time: 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icon of an island with a palm tree"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21750"/>
            <a:ext cx="3646902" cy="364690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/>
        </p:nvSpPr>
        <p:spPr>
          <a:xfrm>
            <a:off x="3958600" y="1280213"/>
            <a:ext cx="84174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 of Topic </a:t>
            </a:r>
            <a:r>
              <a:rPr b="1" lang="en" sz="1600">
                <a:solidFill>
                  <a:schemeClr val="dk2"/>
                </a:solidFill>
              </a:rPr>
              <a:t>6</a:t>
            </a: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lang="en" sz="1600">
                <a:solidFill>
                  <a:schemeClr val="dk2"/>
                </a:solidFill>
              </a:rPr>
              <a:t>Projects and Purpose                         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Reflections &amp; Insights -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Did you try it? Was it helpful?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challenges did you experience?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did you overcome them?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Up: Projects and Purpose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3531226" y="4614450"/>
            <a:ext cx="5501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50">
                <a:solidFill>
                  <a:srgbClr val="A5A5A5"/>
                </a:solidFill>
              </a:rPr>
              <a:t>Cottage Physician Wellness Task Force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Membership to Cottage Physician Wellness Program</a:t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1266325"/>
            <a:ext cx="46101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27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Sign up at </a:t>
            </a:r>
            <a:r>
              <a:rPr lang="en" sz="6827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cottagemdwellness.org, </a:t>
            </a:r>
            <a:r>
              <a:rPr lang="en" sz="6827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QR code below or through Epic weblink</a:t>
            </a:r>
            <a:endParaRPr sz="6827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27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Register for discounted Wellness social events and community activities</a:t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27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Have fun making new physician friends and expanding your horizons!</a:t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650" y="1318887"/>
            <a:ext cx="3745725" cy="32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1900" y="1958598"/>
            <a:ext cx="1529699" cy="152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E8E99"/>
      </a:accent1>
      <a:accent2>
        <a:srgbClr val="4A63A2"/>
      </a:accent2>
      <a:accent3>
        <a:srgbClr val="437DB2"/>
      </a:accent3>
      <a:accent4>
        <a:srgbClr val="54B8A8"/>
      </a:accent4>
      <a:accent5>
        <a:srgbClr val="62CD7F"/>
      </a:accent5>
      <a:accent6>
        <a:srgbClr val="C4C8CE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E8E99"/>
      </a:accent1>
      <a:accent2>
        <a:srgbClr val="4A63A2"/>
      </a:accent2>
      <a:accent3>
        <a:srgbClr val="437DB2"/>
      </a:accent3>
      <a:accent4>
        <a:srgbClr val="54B8A8"/>
      </a:accent4>
      <a:accent5>
        <a:srgbClr val="62CD7F"/>
      </a:accent5>
      <a:accent6>
        <a:srgbClr val="C4C8CE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